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1" r:id="rId6"/>
    <p:sldId id="262" r:id="rId7"/>
    <p:sldId id="287" r:id="rId8"/>
    <p:sldId id="286" r:id="rId9"/>
    <p:sldId id="277" r:id="rId10"/>
    <p:sldId id="279" r:id="rId11"/>
    <p:sldId id="263" r:id="rId12"/>
    <p:sldId id="265" r:id="rId13"/>
    <p:sldId id="283" r:id="rId14"/>
    <p:sldId id="285" r:id="rId15"/>
    <p:sldId id="264" r:id="rId16"/>
    <p:sldId id="268" r:id="rId17"/>
    <p:sldId id="289" r:id="rId18"/>
    <p:sldId id="288" r:id="rId19"/>
    <p:sldId id="269" r:id="rId20"/>
    <p:sldId id="270" r:id="rId21"/>
    <p:sldId id="271" r:id="rId22"/>
    <p:sldId id="266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0816D-9131-0642-AC18-65111AF099E6}" v="339" dt="2025-09-20T16:46:07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7"/>
    <p:restoredTop sz="94615"/>
  </p:normalViewPr>
  <p:slideViewPr>
    <p:cSldViewPr snapToGrid="0">
      <p:cViewPr varScale="1">
        <p:scale>
          <a:sx n="152" d="100"/>
          <a:sy n="152" d="100"/>
        </p:scale>
        <p:origin x="2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807-75D2-4B48-9BC1-C0791C7EACC9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3F86B-2734-BF42-93A6-63E2CE51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0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2589-B083-6788-C188-A7A86614E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23450-674B-BC5C-6F86-2413C244D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CED9-B1F4-757B-FF1C-CB55CB8E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FC94-82B2-21A3-2575-27800619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82CC-D653-8816-84BD-1C5983F65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7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7CD9-4481-08C2-4E88-1FB52F08C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CFAC1-4D7F-6198-0D9B-053218EAB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6FC57-5135-D07A-49D2-963385733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4C60C-8258-822E-80A5-2E0D9602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1161-1882-2A70-0204-86955786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8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89FA6-EACC-1D0F-2715-C3E6CBDD6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28C91-E497-8D50-85CD-2D350890C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7D545-E3C6-5F58-11A4-9D653FBB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8AAD-8DB9-B119-33DB-0A54B936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BD58E-F881-2DCA-49F9-1D5B3B13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01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134658"/>
            <a:ext cx="10922000" cy="42164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138880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4A5D3-4475-D424-AAD2-A53CD1787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D51B-2CA0-F2BB-7751-C45C80AF4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7ADD-A1A0-2F86-B8EA-0F6E6B904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2B4A3-90D9-905A-D219-576A5991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4D11B-ED22-AA1A-3798-1C316DF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9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0C4F-A8C0-7FBF-7450-2ACA51CF3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83313-51C9-8FCD-76A0-4E109458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B37CC-018A-DED7-E590-3816B68F0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BE3F1-093B-9CE7-664A-F0582969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5AFF1-6F9B-A45E-650D-3A0836CC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0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3BE1-F9AE-53CC-959C-34C1643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ECB1D-0500-8247-4526-8D2F0B52C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692D2-B90F-2BA6-C78A-203F0B917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FA438-6142-0B34-F3A6-70B84343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6006F-557E-7017-240E-8A01385BA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3C9A0-31D6-4A5C-34F9-1C1F03EC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4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C02A-7DDC-74DF-0635-2CF18AF0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7BEAC-52C7-85A4-F098-7758650FF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2FA94-6D26-CCB7-4492-E2A8BFFB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FEB920-7A8D-C959-E966-E8372DF43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EABDC-105B-643A-405F-694566161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3AA5A-00E4-3558-A4AB-13ECBF4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8B891-C0DF-5409-0653-32F79254C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2BA0C-E4DD-E986-0553-D2041857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5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78B7-DDD7-A8BF-DD92-0C3EE893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4A856-01F9-A7D0-F4A3-00A616DE5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5035C-CE70-5B91-C83D-ECFDADD3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1D28A-A5DE-DE88-344C-F97F443A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2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09FA3-9E79-D445-3FEB-E7642CE9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5E957-CFC3-430E-1B2C-F6039C01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E4514-0A61-DEF6-6A9B-0590AD82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1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7A56-7D2D-3932-43C1-D3468169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483E5-0268-4B7A-4645-7558A4A7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948B4-F672-6FFE-86D1-86286538B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801C9-E5D7-9585-2BEE-0D1D1917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50128-4786-91A9-3120-12E0BCF1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3441C-EAF9-703B-E73F-2382E3E7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CEB4-0DC1-DEC8-58E7-87402B3F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C8914-103B-0FD6-F20C-87A81DDB1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F2DA9-3397-C342-6069-E5C9AC1B0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C0B1D-CEA0-7DFD-F38F-9D329028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4E28A-6907-1FF5-EC06-429B4672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AB370-1DBB-AF46-F8DB-7DC5EFFC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01D69-C640-402D-B659-67878647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6F774-07B9-DC88-0065-CFA51AA31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852D-D2ED-1C67-12EC-67F0CDBB2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3605C-394F-93D0-F2F5-4E9AA54A0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3A10-224E-8E0B-3F27-9E12375E1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5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usudinu/mobile-and-embedded-computin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rusudinu.r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inu_stefan.rusu@upb.r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6A52-E683-94FB-5FDE-93AF163BA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325"/>
            <a:ext cx="9144000" cy="2387600"/>
          </a:xfrm>
        </p:spPr>
        <p:txBody>
          <a:bodyPr/>
          <a:lstStyle/>
          <a:p>
            <a:r>
              <a:rPr lang="en-US" dirty="0"/>
              <a:t>Mobile and Embedded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421A2-2714-CF24-E8C4-734EB67EC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Lecture 0. Course orientation</a:t>
            </a:r>
          </a:p>
        </p:txBody>
      </p:sp>
    </p:spTree>
    <p:extLst>
      <p:ext uri="{BB962C8B-B14F-4D97-AF65-F5344CB8AC3E}">
        <p14:creationId xmlns:p14="http://schemas.microsoft.com/office/powerpoint/2010/main" val="1461044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A3B971-D792-5970-E680-CEBDB3B74C63}"/>
              </a:ext>
            </a:extLst>
          </p:cNvPr>
          <p:cNvSpPr txBox="1"/>
          <p:nvPr/>
        </p:nvSpPr>
        <p:spPr>
          <a:xfrm>
            <a:off x="6209414" y="1483806"/>
            <a:ext cx="48590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is mandatory to create a GitHub account at </a:t>
            </a:r>
            <a:r>
              <a:rPr lang="en-US" sz="2800" u="sng" dirty="0">
                <a:hlinkClick r:id="rId3"/>
              </a:rPr>
              <a:t>https://github.com/signup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You can find all the resources you need in this repository: </a:t>
            </a:r>
            <a:r>
              <a:rPr lang="en-US" sz="2800" dirty="0">
                <a:hlinkClick r:id="rId4"/>
              </a:rPr>
              <a:t>https://rusudinu/mobile-and-embedded-computing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7F0C93-964E-6AF5-659E-58C09A79D9DF}"/>
              </a:ext>
            </a:extLst>
          </p:cNvPr>
          <p:cNvSpPr txBox="1"/>
          <p:nvPr/>
        </p:nvSpPr>
        <p:spPr>
          <a:xfrm>
            <a:off x="5443871" y="1443841"/>
            <a:ext cx="55714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contains all the files of your project, and each revision of it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contains at least one branch (main/master)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is a Git ‘concept’, and NOT a GitHub 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3D163-97D5-D6E9-AE9A-837B5DE8CDF7}"/>
              </a:ext>
            </a:extLst>
          </p:cNvPr>
          <p:cNvSpPr txBox="1"/>
          <p:nvPr/>
        </p:nvSpPr>
        <p:spPr>
          <a:xfrm>
            <a:off x="5369442" y="1814370"/>
            <a:ext cx="60246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Branches allow contributors to develop features, fix bugs or experiment new ideas without impacting other team members.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branch is created from an existing branch.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C425A1-AF68-B8C2-0392-2171AE53E582}"/>
              </a:ext>
            </a:extLst>
          </p:cNvPr>
          <p:cNvSpPr txBox="1"/>
          <p:nvPr/>
        </p:nvSpPr>
        <p:spPr>
          <a:xfrm>
            <a:off x="4718335" y="797510"/>
            <a:ext cx="68792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pull request is an event that takes place when a contributor is ready to begin the process of merging new code changes with the main project branch.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After a peer review, a pull request may or may not be approved.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If approved, it may be merged, otherwise the author must make the requested changes until he receives all the required approvals.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A306D-A283-6E16-A211-7596336D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9"/>
            <a:ext cx="10905066" cy="49345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2567F-FCEB-1406-8E6A-B25A958ED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 descr="A computer hardware system with boxes and letters&#10;&#10;AI-generated content may be incorrect.">
            <a:extLst>
              <a:ext uri="{FF2B5EF4-FFF2-40B4-BE49-F238E27FC236}">
                <a16:creationId xmlns:a16="http://schemas.microsoft.com/office/drawing/2014/main" id="{9F38AF69-CB44-B1F2-7F6E-1555FB9EC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72" b="70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5476B4-DEEC-AE95-0965-F39905410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8DE0-3BC8-AEEF-4ED4-FF3AE80F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Device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97D47-4522-D002-63CD-259AC78C3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CPU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RAM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SSD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GPU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For mobile devices, the battery is also a ‘resource’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B8A05-6C4A-CAA0-1F1B-FC3718EF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763" y="473654"/>
            <a:ext cx="2887253" cy="59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36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3BB622-2F12-B4C3-0571-C28CAEE2C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396A8-211E-68B4-5B5A-A4A0FE74A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Resource allocation for LLMs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51B95-29FD-6341-9F0E-36074AF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When you try to load a Large Language Model (LLM), the operating system will do the following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’Unified memory’ in MacBooks is very useful for LLMS because you have a lot more ‘VRAM’ available	</a:t>
            </a:r>
          </a:p>
          <a:p>
            <a:pPr marL="914400" lvl="2" indent="0">
              <a:buNone/>
            </a:pPr>
            <a:endParaRPr lang="en-US" sz="2200" dirty="0">
              <a:cs typeface="Al Bayan Plain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0B04C-F680-0869-7147-AA0C635A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41624"/>
            <a:ext cx="6903720" cy="55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09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F2F2-C7D4-8906-5A7A-115644890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02C7-B74D-E667-CBD4-47A98043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B0AD-0C07-9A92-4C10-1EC040E93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Runs in a </a:t>
            </a:r>
            <a:r>
              <a:rPr lang="en-US" b="1" dirty="0">
                <a:cs typeface="Al Bayan Plain" pitchFamily="2" charset="-78"/>
              </a:rPr>
              <a:t>web browser </a:t>
            </a:r>
            <a:r>
              <a:rPr lang="en-US" dirty="0">
                <a:cs typeface="Al Bayan Plain" pitchFamily="2" charset="-78"/>
              </a:rPr>
              <a:t>instead of being installed directly on a device like a Desktop App /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Is accessed using a </a:t>
            </a:r>
            <a:r>
              <a:rPr lang="en-US" b="1" dirty="0">
                <a:cs typeface="Al Bayan Plain" pitchFamily="2" charset="-78"/>
              </a:rPr>
              <a:t>URL </a:t>
            </a:r>
            <a:r>
              <a:rPr lang="en-US" dirty="0">
                <a:cs typeface="Al Bayan Plain" pitchFamily="2" charset="-78"/>
              </a:rPr>
              <a:t>(e.g. </a:t>
            </a:r>
            <a:r>
              <a:rPr lang="en-US" dirty="0">
                <a:cs typeface="Al Bayan Plain" pitchFamily="2" charset="-78"/>
                <a:hlinkClick r:id="rId2"/>
              </a:rPr>
              <a:t>https://rusudinu.ro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No installation needed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Cross platform ‘by default’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Usually require an active internet connection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The content &amp; functionality updates in real time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b="1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9953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C17F6-497B-A37E-8102-55E7AE802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E7B9-8B2E-660F-6C4F-3488B51C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Web App (PWA)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9377-117A-F695-0E58-05DA4910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‘Modern’ technologies making a website behave like a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Installable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Capable of working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HTTPs only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Cross platform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Updates are automatically checked in the background by the service worker and are applied when the app is opened the next time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7722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27E7B-5827-BBF6-FBA1-991606DB0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9122"/>
            <a:ext cx="10515600" cy="540784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500" b="1" dirty="0">
                <a:cs typeface="Al Bayan Plain" pitchFamily="2" charset="-78"/>
              </a:rPr>
              <a:t>Ing. Dinu-Ștefan RUSU</a:t>
            </a:r>
          </a:p>
          <a:p>
            <a:pPr marL="0" lvl="0" indent="0">
              <a:buNone/>
            </a:pPr>
            <a:endParaRPr lang="en-US" dirty="0">
              <a:cs typeface="Al Bayan Plain" pitchFamily="2" charset="-78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cs typeface="Al Bayan Plain" pitchFamily="2" charset="-78"/>
                <a:sym typeface="Archivo"/>
              </a:rPr>
              <a:t>You can contact me on:</a:t>
            </a:r>
          </a:p>
          <a:p>
            <a:pPr lvl="0"/>
            <a:r>
              <a:rPr lang="en-US" dirty="0"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dinu_stefan.rusu@upb.ro</a:t>
            </a:r>
            <a:endParaRPr lang="en-US" dirty="0">
              <a:ea typeface="Archivo"/>
              <a:cs typeface="Archivo"/>
              <a:sym typeface="Archivo"/>
            </a:endParaRPr>
          </a:p>
          <a:p>
            <a:pPr lvl="0"/>
            <a:r>
              <a:rPr lang="en-US" dirty="0">
                <a:ea typeface="Archivo"/>
                <a:cs typeface="Archivo"/>
                <a:sym typeface="Archivo"/>
              </a:rPr>
              <a:t>Teams</a:t>
            </a:r>
          </a:p>
          <a:p>
            <a:pPr lvl="0"/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Senior Engineer @ Dell					[Kotlin, Spring Boot]</a:t>
            </a:r>
          </a:p>
          <a:p>
            <a:pPr marL="0" lvl="0" indent="0">
              <a:buNone/>
            </a:pPr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45+ Launched apps on Google Play &amp; App Store	[Flutter, Java]</a:t>
            </a: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Speaker at </a:t>
            </a:r>
            <a:r>
              <a:rPr lang="en-US" dirty="0" err="1">
                <a:ea typeface="Archivo"/>
                <a:cs typeface="Archivo"/>
                <a:sym typeface="Archivo"/>
              </a:rPr>
              <a:t>DevTalks</a:t>
            </a:r>
            <a:r>
              <a:rPr lang="en-US" dirty="0">
                <a:ea typeface="Archivo"/>
                <a:cs typeface="Archivo"/>
                <a:sym typeface="Archivo"/>
              </a:rPr>
              <a:t> 2025 – Scaling Flutter to 100k MAU as a solo dev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6989-5616-4B0D-A716-8FD72E7C9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C6A88-1D50-9645-FE11-4619EDEA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Platform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3533-7F95-317F-9109-7FFFA69E9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Most of the code is written once and the app will run on Android and iOS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Better performance compared to PWA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Slower to update, need to go through the Store review process (except for some cases like parts of React Native apps that can receive OTA (Over the Air) updates)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Some have Desktop support (Flutter)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Flutter, React Native, Kotlin Multiplatform,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1335127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092C4-B4B4-274E-6895-9B2325845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147B-7E07-8470-3925-5D8C3624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F4A1-8B74-5931-4F3B-420E1F55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Platform specific, built for one OS (iOS or Android)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iOS -&gt; Swift / </a:t>
            </a:r>
            <a:r>
              <a:rPr lang="en-US" dirty="0" err="1">
                <a:cs typeface="Al Bayan Plain" pitchFamily="2" charset="-78"/>
              </a:rPr>
              <a:t>ObjC</a:t>
            </a:r>
            <a:r>
              <a:rPr lang="en-US" dirty="0">
                <a:cs typeface="Al Bayan Plain" pitchFamily="2" charset="-78"/>
              </a:rPr>
              <a:t> in Xcode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Android -&gt; Kotlin / Java in Android Studio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Best performance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Use native components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3214681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D0036-0E97-C13F-CBCF-102E18E37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F434B0B8-3B59-AC3F-F15C-97613E62B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62"/>
          <a:stretch>
            <a:fillRect/>
          </a:stretch>
        </p:blipFill>
        <p:spPr>
          <a:xfrm>
            <a:off x="1929677" y="643466"/>
            <a:ext cx="833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46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879C-93B6-CC48-19C7-9975C6670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35C13-9656-BC7D-5797-F18EB717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Rendering (SSR)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CA33C-2D4A-344C-ACC1-BC927608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</a:t>
            </a:r>
            <a:r>
              <a:rPr lang="en-US" dirty="0"/>
              <a:t>HTML is generated on the server for each request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Better SEO since content is immediately available to crawlers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Faster initial page load and Time to First </a:t>
            </a:r>
            <a:r>
              <a:rPr lang="en-US" dirty="0" err="1"/>
              <a:t>Contentful</a:t>
            </a:r>
            <a:r>
              <a:rPr lang="en-US" dirty="0"/>
              <a:t> Paint (TTCP)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Higher server load as each request requires processing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navigation between pages (full page reloads)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getServerSideProps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</a:t>
            </a:r>
            <a:r>
              <a:rPr lang="en-US" dirty="0" err="1"/>
              <a:t>SvelteKit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Ideal for dynamic content that changes frequently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98655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2D51D-EF06-8FDE-24D1-125F0B28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48E27-683E-9E46-09FE-EEF7A849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Site Generation (SSG)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2B69-8E33-4EC2-043B-64C83D42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HTML pages are pre-built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Excellent performance with fast loading times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Great SEO as content is fully rendered in HTML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Can be served from CDNs for global distribution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Limited to content known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Requires rebuilding and redeploying for content updates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getStaticProps</a:t>
            </a:r>
            <a:r>
              <a:rPr lang="en-US" dirty="0"/>
              <a:t>, Gatsby, Astro, Jekyll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Used for documentation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357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843CC-B37F-CFF4-7779-3A058D373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E6A7-D764-D878-F737-05E5DCA8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 Rendering (CSR)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A369D-0CB8-37F6-39D2-C5BD5BF63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JavaScript runs in the browser to generate the page content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Smooth user experience with fast navigation after initial load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Rich interactivity and dynamic user interfaces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initial page load as JS bundle must be downloaded and executed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Poor SEO without additional optimization (crawlers see empty page initially)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Create React App, Vue CLI apps, traditional SPAs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Best for highly interactive applications and dashboards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82128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E48B3-517E-0FB7-55C2-80A26B8A4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365A-64F3-AD2C-A5E2-1A7DF235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0577D-1EBF-A96B-7AAF-E8DCF9B55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Incremental Static Regeneration (ISR)</a:t>
            </a:r>
            <a:r>
              <a:rPr lang="en-US" dirty="0"/>
              <a:t>: Combines SSG with on-demand regeneration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Partial Hydration</a:t>
            </a:r>
            <a:r>
              <a:rPr lang="en-US" dirty="0"/>
              <a:t>: Only hydrates interactive components on the client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Islands Architecture</a:t>
            </a:r>
            <a:r>
              <a:rPr lang="en-US" dirty="0"/>
              <a:t>: Static HTML with interactive "islands" of JavaScript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Universal/Isomorphic</a:t>
            </a:r>
            <a:r>
              <a:rPr lang="en-US" dirty="0"/>
              <a:t>: Same code runs on server and client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Modern frameworks like </a:t>
            </a:r>
            <a:r>
              <a:rPr lang="en-US" dirty="0" err="1"/>
              <a:t>Next.js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and </a:t>
            </a:r>
            <a:r>
              <a:rPr lang="en-US" dirty="0" err="1"/>
              <a:t>SvelteKit</a:t>
            </a:r>
            <a:r>
              <a:rPr lang="en-US" dirty="0"/>
              <a:t> support multiple strategies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1525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F9EE-1F8C-F17B-21DE-26D8FA461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8B2D-7A94-A3A9-6DE9-4B5DB9D1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1. Git &amp; GitHub, Web vs PWA vs Cross platform vs Native, Overview of SSR, SSG, CSR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2. Compiled vs Interpreted languages, Null safe languages, Dart &amp; Flutter 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3. Agent assisted coding, Async vs Threads, Flutter Widgets &amp; UI Elements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4. Stateless vs Stateful, State management techniques (introduction)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5. Server vs Client-Side code execution, Serverless vs VPS (+ http &amp; Firebase)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6. </a:t>
            </a:r>
            <a:r>
              <a:rPr lang="en-US" dirty="0" err="1">
                <a:cs typeface="Al Bayan Plain" pitchFamily="2" charset="-78"/>
              </a:rPr>
              <a:t>GraphQL</a:t>
            </a:r>
            <a:r>
              <a:rPr lang="en-US" dirty="0">
                <a:cs typeface="Al Bayan Plain" pitchFamily="2" charset="-78"/>
              </a:rPr>
              <a:t> &amp; REST, Observability for Mobile applications (Events, Crashlytics)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7. Web Sockets, Permissions &amp; routing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8. State management techniques, Business Logic Component (</a:t>
            </a:r>
            <a:r>
              <a:rPr lang="en-US" dirty="0" err="1">
                <a:cs typeface="Al Bayan Plain" pitchFamily="2" charset="-78"/>
              </a:rPr>
              <a:t>BLoC</a:t>
            </a:r>
            <a:r>
              <a:rPr lang="en-US" dirty="0">
                <a:cs typeface="Al Bayan Plain" pitchFamily="2" charset="-78"/>
              </a:rPr>
              <a:t>) pattern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9. Authentication, OAuth providers, Firebase App Check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10. AI On-device (Google ML Kit for Flutter) &amp; Connecting to LLMs (</a:t>
            </a:r>
            <a:r>
              <a:rPr lang="en-US" dirty="0" err="1">
                <a:cs typeface="Al Bayan Plain" pitchFamily="2" charset="-78"/>
              </a:rPr>
              <a:t>VertexAI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11. Deploy to stores (Google Play, App Store) &amp; CI/CD With GitHub Actions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12. Performance and Energy Consumption</a:t>
            </a:r>
          </a:p>
        </p:txBody>
      </p:sp>
    </p:spTree>
    <p:extLst>
      <p:ext uri="{BB962C8B-B14F-4D97-AF65-F5344CB8AC3E}">
        <p14:creationId xmlns:p14="http://schemas.microsoft.com/office/powerpoint/2010/main" val="106909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4C40A-0AAC-FE2B-3D55-FC8051633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DBEC-B294-95BC-1054-3DE32209C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2A63F-31D3-4BD3-F0FB-55F20BF01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b="1" dirty="0"/>
              <a:t>Final grade (</a:t>
            </a:r>
            <a:r>
              <a:rPr lang="en-US" dirty="0"/>
              <a:t>10p)</a:t>
            </a:r>
            <a:endParaRPr lang="en-US" b="1" dirty="0"/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4p (Exam)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+ 4p (Laboratory)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+ 2p (Course Test)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SzPts val="1100"/>
              <a:buNone/>
            </a:pPr>
            <a:r>
              <a:rPr lang="en-US" b="1" dirty="0"/>
              <a:t>Requirements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In total ≥ 5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(Exam + Lab + Course Test)</a:t>
            </a:r>
          </a:p>
        </p:txBody>
      </p:sp>
    </p:spTree>
    <p:extLst>
      <p:ext uri="{BB962C8B-B14F-4D97-AF65-F5344CB8AC3E}">
        <p14:creationId xmlns:p14="http://schemas.microsoft.com/office/powerpoint/2010/main" val="110486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4729C-B494-5D82-26F9-CD9BEF45B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ACD31-2D09-6AF7-4D4D-05C5A310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Laboratory – 4P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2D55B-00A3-BCFD-7F3F-37A8F2FA5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Hands-on Flutter exercises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4 Milestones: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1. Build basic UI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2. Integrate with the provided API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3. State management &amp; Offline first (1p)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4. Final presentation (2p)</a:t>
            </a:r>
          </a:p>
        </p:txBody>
      </p:sp>
    </p:spTree>
    <p:extLst>
      <p:ext uri="{BB962C8B-B14F-4D97-AF65-F5344CB8AC3E}">
        <p14:creationId xmlns:p14="http://schemas.microsoft.com/office/powerpoint/2010/main" val="3108798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20D7C-CE0C-F376-F5A3-C038A055C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F1A3-6F35-BF45-EE6D-8D1D4ECD0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0794" cy="1325563"/>
          </a:xfrm>
        </p:spPr>
        <p:txBody>
          <a:bodyPr/>
          <a:lstStyle/>
          <a:p>
            <a:r>
              <a:rPr lang="en-US" dirty="0"/>
              <a:t>Course test – 2P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41A62-B625-F61E-7B7E-201EFF7F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94023"/>
          </a:xfrm>
        </p:spPr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Written theory, on paper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1h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During lecture hours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1B701C-0E4A-A18E-FF65-E48E9A6BA7C2}"/>
              </a:ext>
            </a:extLst>
          </p:cNvPr>
          <p:cNvSpPr txBox="1">
            <a:spLocks/>
          </p:cNvSpPr>
          <p:nvPr/>
        </p:nvSpPr>
        <p:spPr>
          <a:xfrm>
            <a:off x="838200" y="36196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Bonus points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0F79E-C4C5-1749-AE2C-373409615EAA}"/>
              </a:ext>
            </a:extLst>
          </p:cNvPr>
          <p:cNvSpPr txBox="1">
            <a:spLocks/>
          </p:cNvSpPr>
          <p:nvPr/>
        </p:nvSpPr>
        <p:spPr>
          <a:xfrm>
            <a:off x="838200" y="4945211"/>
            <a:ext cx="10515600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Kahoot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Course answers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F8341E-C5DA-81C3-5CB8-5486B7E8BE12}"/>
              </a:ext>
            </a:extLst>
          </p:cNvPr>
          <p:cNvSpPr txBox="1">
            <a:spLocks/>
          </p:cNvSpPr>
          <p:nvPr/>
        </p:nvSpPr>
        <p:spPr>
          <a:xfrm>
            <a:off x="6558897" y="2159148"/>
            <a:ext cx="479490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Final exam – 4P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DBD852-D16D-ED3A-BF73-4EB463F4542E}"/>
              </a:ext>
            </a:extLst>
          </p:cNvPr>
          <p:cNvSpPr txBox="1">
            <a:spLocks/>
          </p:cNvSpPr>
          <p:nvPr/>
        </p:nvSpPr>
        <p:spPr>
          <a:xfrm>
            <a:off x="6558897" y="3484711"/>
            <a:ext cx="4794903" cy="1794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Written theory, on paper</a:t>
            </a:r>
          </a:p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During exam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8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2D7A26-8EDA-FEF6-952A-1FD6F1048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D930-C568-1515-DD9E-887607240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b="1" dirty="0">
                <a:cs typeface="Al Bayan Plain" pitchFamily="2" charset="-78"/>
              </a:rPr>
              <a:t>Lecture 1. Platforms &amp; Technology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0213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CDE96C-FC85-124D-26E8-B64A0C2DD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6540F1-17D1-95EB-0904-EE786731B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E42191C1-C700-9816-9CF4-8C6AAEBF9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086" b="866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alphaModFix amt="19754"/>
          </a:blip>
          <a:stretch>
            <a:fillRect/>
          </a:stretch>
        </p:blipFill>
        <p:spPr>
          <a:xfrm>
            <a:off x="5688480" y="2140653"/>
            <a:ext cx="5850648" cy="244081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6AA0A-94E5-5C65-717B-681627F27362}"/>
              </a:ext>
            </a:extLst>
          </p:cNvPr>
          <p:cNvSpPr txBox="1">
            <a:spLocks/>
          </p:cNvSpPr>
          <p:nvPr/>
        </p:nvSpPr>
        <p:spPr>
          <a:xfrm>
            <a:off x="652872" y="1567039"/>
            <a:ext cx="9522486" cy="4312766"/>
          </a:xfrm>
          <a:prstGeom prst="rect">
            <a:avLst/>
          </a:prstGeom>
        </p:spPr>
        <p:txBody>
          <a:bodyPr vert="horz" lIns="91440" tIns="45720" rIns="91440" bIns="45720" numCol="2" spcCol="10922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C7E492-7090-5567-79EC-41800218F367}"/>
              </a:ext>
            </a:extLst>
          </p:cNvPr>
          <p:cNvSpPr txBox="1"/>
          <p:nvPr/>
        </p:nvSpPr>
        <p:spPr>
          <a:xfrm>
            <a:off x="998462" y="1307376"/>
            <a:ext cx="43444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Git is a version control system, designed to handle everything related to source code management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Used to track changes in the source code, enabling multiple developers to work together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4479</TotalTime>
  <Words>1208</Words>
  <Application>Microsoft Macintosh PowerPoint</Application>
  <PresentationFormat>Widescreen</PresentationFormat>
  <Paragraphs>142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Al Bayan Plain</vt:lpstr>
      <vt:lpstr>Aptos</vt:lpstr>
      <vt:lpstr>Aptos Display</vt:lpstr>
      <vt:lpstr>Archivo</vt:lpstr>
      <vt:lpstr>Arial</vt:lpstr>
      <vt:lpstr>Wingdings</vt:lpstr>
      <vt:lpstr>Office Theme</vt:lpstr>
      <vt:lpstr>Mobile and Embedded Computing</vt:lpstr>
      <vt:lpstr>PowerPoint Presentation</vt:lpstr>
      <vt:lpstr>Course Topics</vt:lpstr>
      <vt:lpstr>Grading</vt:lpstr>
      <vt:lpstr>Laboratory – 4P</vt:lpstr>
      <vt:lpstr>Course test – 2P</vt:lpstr>
      <vt:lpstr>Lecture 1. Platforms &amp;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Device resources</vt:lpstr>
      <vt:lpstr>Resource allocation for LLMs</vt:lpstr>
      <vt:lpstr>Web App</vt:lpstr>
      <vt:lpstr>Progressive Web App (PWA)</vt:lpstr>
      <vt:lpstr>Cross Platform Apps</vt:lpstr>
      <vt:lpstr>Native Apps</vt:lpstr>
      <vt:lpstr>PowerPoint Presentation</vt:lpstr>
      <vt:lpstr>Server Side Rendering (SSR)</vt:lpstr>
      <vt:lpstr>Static Site Generation (SSG)</vt:lpstr>
      <vt:lpstr>Client Side Rendering (CSR)</vt:lpstr>
      <vt:lpstr>Hybrid approaches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Dinu Rusu | Tazz, IT</dc:creator>
  <cp:lastModifiedBy>Stefan Dinu Rusu | Tazz, IT</cp:lastModifiedBy>
  <cp:revision>6</cp:revision>
  <dcterms:created xsi:type="dcterms:W3CDTF">2025-09-15T16:44:45Z</dcterms:created>
  <dcterms:modified xsi:type="dcterms:W3CDTF">2025-09-23T07:42:05Z</dcterms:modified>
</cp:coreProperties>
</file>

<file path=docProps/thumbnail.jpeg>
</file>